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8" r:id="rId12"/>
    <p:sldId id="269" r:id="rId13"/>
    <p:sldId id="266" r:id="rId14"/>
    <p:sldId id="267" r:id="rId15"/>
  </p:sldIdLst>
  <p:sldSz cx="9144000" cy="5143500" type="screen16x9"/>
  <p:notesSz cx="6858000" cy="9144000"/>
  <p:embeddedFontLst>
    <p:embeddedFont>
      <p:font typeface="Lato" panose="020F0502020204030203" pitchFamily="34" charset="0"/>
      <p:regular r:id="rId17"/>
      <p:bold r:id="rId18"/>
      <p:italic r:id="rId19"/>
      <p:boldItalic r:id="rId20"/>
    </p:embeddedFont>
    <p:embeddedFont>
      <p:font typeface="Merriweather" pitchFamily="2" charset="77"/>
      <p:regular r:id="rId21"/>
      <p:bold r:id="rId22"/>
      <p:italic r:id="rId23"/>
      <p:boldItalic r:id="rId24"/>
    </p:embeddedFont>
    <p:embeddedFont>
      <p:font typeface="Montserrat" pitchFamily="2" charset="77"/>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79"/>
  </p:normalViewPr>
  <p:slideViewPr>
    <p:cSldViewPr snapToGrid="0">
      <p:cViewPr varScale="1">
        <p:scale>
          <a:sx n="139" d="100"/>
          <a:sy n="139" d="100"/>
        </p:scale>
        <p:origin x="84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media/image1.png>
</file>

<file path=ppt/media/image2.png>
</file>

<file path=ppt/media/image3.jpeg>
</file>

<file path=ppt/media/image4.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cca81e0794_0_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cca81e0794_0_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2cca81e0794_0_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2cca81e0794_0_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cca81e0794_0_1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cca81e0794_0_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cca81e0794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2cca81e0794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2cca81e0794_0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2cca81e0794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cca81e0794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cca81e0794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2cca81e0794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2cca81e0794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2cca81e0794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2cca81e0794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cca81e0794_0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2cca81e0794_0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cca81e0794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cca81e0794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2cca81e0794_0_1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2cca81e0794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3525400" y="710850"/>
            <a:ext cx="5017500" cy="18609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3300">
                <a:latin typeface="Merriweather"/>
                <a:ea typeface="Merriweather"/>
                <a:cs typeface="Merriweather"/>
                <a:sym typeface="Merriweather"/>
              </a:rPr>
              <a:t>Stopwatch Using Keyboard Input, Timer &amp; LCD Display</a:t>
            </a:r>
            <a:endParaRPr sz="3300">
              <a:latin typeface="Merriweather"/>
              <a:ea typeface="Merriweather"/>
              <a:cs typeface="Merriweather"/>
              <a:sym typeface="Merriweather"/>
            </a:endParaRPr>
          </a:p>
        </p:txBody>
      </p:sp>
      <p:sp>
        <p:nvSpPr>
          <p:cNvPr id="135" name="Google Shape;135;p13"/>
          <p:cNvSpPr txBox="1">
            <a:spLocks noGrp="1"/>
          </p:cNvSpPr>
          <p:nvPr>
            <p:ph type="subTitle" idx="1"/>
          </p:nvPr>
        </p:nvSpPr>
        <p:spPr>
          <a:xfrm>
            <a:off x="3592575" y="2805050"/>
            <a:ext cx="5224500" cy="1536600"/>
          </a:xfrm>
          <a:prstGeom prst="rect">
            <a:avLst/>
          </a:prstGeom>
        </p:spPr>
        <p:txBody>
          <a:bodyPr spcFirstLastPara="1" wrap="square" lIns="91425" tIns="91425" rIns="91425" bIns="91425" anchor="t" anchorCtr="0">
            <a:noAutofit/>
          </a:bodyPr>
          <a:lstStyle/>
          <a:p>
            <a:pPr marL="0" lvl="0" indent="0" algn="l" rtl="0">
              <a:lnSpc>
                <a:spcPct val="80000"/>
              </a:lnSpc>
              <a:spcBef>
                <a:spcPts val="0"/>
              </a:spcBef>
              <a:spcAft>
                <a:spcPts val="0"/>
              </a:spcAft>
              <a:buNone/>
            </a:pPr>
            <a:r>
              <a:rPr lang="en" sz="2000">
                <a:latin typeface="Merriweather"/>
                <a:ea typeface="Merriweather"/>
                <a:cs typeface="Merriweather"/>
                <a:sym typeface="Merriweather"/>
              </a:rPr>
              <a:t>Namrata Raj,  Aarohi Jadav,  Mrunal Kulkarni, Venkatesh Gaur, Prakhar Arya</a:t>
            </a:r>
            <a:endParaRPr sz="2000">
              <a:latin typeface="Merriweather"/>
              <a:ea typeface="Merriweather"/>
              <a:cs typeface="Merriweather"/>
              <a:sym typeface="Merriweathe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erriweather"/>
                <a:ea typeface="Merriweather"/>
                <a:cs typeface="Merriweather"/>
                <a:sym typeface="Merriweather"/>
              </a:rPr>
              <a:t>Delay Function</a:t>
            </a:r>
            <a:endParaRPr>
              <a:latin typeface="Merriweather"/>
              <a:ea typeface="Merriweather"/>
              <a:cs typeface="Merriweather"/>
              <a:sym typeface="Merriweather"/>
            </a:endParaRPr>
          </a:p>
        </p:txBody>
      </p:sp>
      <p:sp>
        <p:nvSpPr>
          <p:cNvPr id="190" name="Google Shape;190;p2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Font typeface="Merriweather"/>
              <a:buChar char="●"/>
            </a:pPr>
            <a:r>
              <a:rPr lang="en">
                <a:latin typeface="Merriweather"/>
                <a:ea typeface="Merriweather"/>
                <a:cs typeface="Merriweather"/>
                <a:sym typeface="Merriweather"/>
              </a:rPr>
              <a:t>In this function the input parameter is milliseconds (unsigned int) and the timer used is TIMER0.</a:t>
            </a:r>
            <a:endParaRPr>
              <a:latin typeface="Merriweather"/>
              <a:ea typeface="Merriweather"/>
              <a:cs typeface="Merriweather"/>
              <a:sym typeface="Merriweather"/>
            </a:endParaRPr>
          </a:p>
          <a:p>
            <a:pPr marL="457200" lvl="0" indent="0" algn="l" rtl="0">
              <a:spcBef>
                <a:spcPts val="1200"/>
              </a:spcBef>
              <a:spcAft>
                <a:spcPts val="0"/>
              </a:spcAft>
              <a:buNone/>
            </a:pPr>
            <a:endParaRPr>
              <a:latin typeface="Merriweather"/>
              <a:ea typeface="Merriweather"/>
              <a:cs typeface="Merriweather"/>
              <a:sym typeface="Merriweather"/>
            </a:endParaRPr>
          </a:p>
          <a:p>
            <a:pPr marL="457200" lvl="0" indent="-311150" algn="l" rtl="0">
              <a:spcBef>
                <a:spcPts val="1200"/>
              </a:spcBef>
              <a:spcAft>
                <a:spcPts val="0"/>
              </a:spcAft>
              <a:buSzPts val="1300"/>
              <a:buFont typeface="Merriweather"/>
              <a:buChar char="●"/>
            </a:pPr>
            <a:r>
              <a:rPr lang="en">
                <a:latin typeface="Merriweather"/>
                <a:ea typeface="Merriweather"/>
                <a:cs typeface="Merriweather"/>
                <a:sym typeface="Merriweather"/>
              </a:rPr>
              <a:t>When the function is called, the TCR is first reset, then enabled. </a:t>
            </a:r>
            <a:endParaRPr>
              <a:latin typeface="Merriweather"/>
              <a:ea typeface="Merriweather"/>
              <a:cs typeface="Merriweather"/>
              <a:sym typeface="Merriweather"/>
            </a:endParaRPr>
          </a:p>
          <a:p>
            <a:pPr marL="0" lvl="0" indent="0" algn="l" rtl="0">
              <a:spcBef>
                <a:spcPts val="1200"/>
              </a:spcBef>
              <a:spcAft>
                <a:spcPts val="0"/>
              </a:spcAft>
              <a:buNone/>
            </a:pPr>
            <a:endParaRPr>
              <a:latin typeface="Merriweather"/>
              <a:ea typeface="Merriweather"/>
              <a:cs typeface="Merriweather"/>
              <a:sym typeface="Merriweather"/>
            </a:endParaRPr>
          </a:p>
          <a:p>
            <a:pPr marL="457200" lvl="0" indent="-311150" algn="l" rtl="0">
              <a:spcBef>
                <a:spcPts val="1200"/>
              </a:spcBef>
              <a:spcAft>
                <a:spcPts val="0"/>
              </a:spcAft>
              <a:buSzPts val="1300"/>
              <a:buFont typeface="Merriweather"/>
              <a:buChar char="●"/>
            </a:pPr>
            <a:r>
              <a:rPr lang="en">
                <a:latin typeface="Merriweather"/>
                <a:ea typeface="Merriweather"/>
                <a:cs typeface="Merriweather"/>
                <a:sym typeface="Merriweather"/>
              </a:rPr>
              <a:t>After that it waits till the timer counter reaches the desired delay. Then TCR is disabled.</a:t>
            </a:r>
            <a:endParaRPr>
              <a:latin typeface="Merriweather"/>
              <a:ea typeface="Merriweather"/>
              <a:cs typeface="Merriweather"/>
              <a:sym typeface="Merriweathe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DD18F-7086-5B3A-F997-3382EB2DD12F}"/>
              </a:ext>
            </a:extLst>
          </p:cNvPr>
          <p:cNvSpPr>
            <a:spLocks noGrp="1"/>
          </p:cNvSpPr>
          <p:nvPr>
            <p:ph type="title"/>
          </p:nvPr>
        </p:nvSpPr>
        <p:spPr/>
        <p:txBody>
          <a:bodyPr/>
          <a:lstStyle/>
          <a:p>
            <a:r>
              <a:rPr lang="en-US" b="1" u="sng" dirty="0"/>
              <a:t>Demonstration</a:t>
            </a:r>
          </a:p>
        </p:txBody>
      </p:sp>
      <p:sp>
        <p:nvSpPr>
          <p:cNvPr id="3" name="Text Placeholder 2">
            <a:extLst>
              <a:ext uri="{FF2B5EF4-FFF2-40B4-BE49-F238E27FC236}">
                <a16:creationId xmlns:a16="http://schemas.microsoft.com/office/drawing/2014/main" id="{99214E58-23C5-8C8D-4C4D-929D0CE66F4C}"/>
              </a:ext>
            </a:extLst>
          </p:cNvPr>
          <p:cNvSpPr>
            <a:spLocks noGrp="1"/>
          </p:cNvSpPr>
          <p:nvPr>
            <p:ph type="body" idx="1"/>
          </p:nvPr>
        </p:nvSpPr>
        <p:spPr/>
        <p:txBody>
          <a:bodyPr/>
          <a:lstStyle/>
          <a:p>
            <a:endParaRPr lang="en-US" dirty="0"/>
          </a:p>
        </p:txBody>
      </p:sp>
      <p:pic>
        <p:nvPicPr>
          <p:cNvPr id="5" name="WhatsApp Video 2024-04-16 at 15.03.07.mp4">
            <a:hlinkClick r:id="" action="ppaction://media"/>
            <a:extLst>
              <a:ext uri="{FF2B5EF4-FFF2-40B4-BE49-F238E27FC236}">
                <a16:creationId xmlns:a16="http://schemas.microsoft.com/office/drawing/2014/main" id="{8ECCEEB7-0483-7385-2095-88BD97C081B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936643" y="1567550"/>
            <a:ext cx="5259399" cy="2977018"/>
          </a:xfrm>
          <a:prstGeom prst="rect">
            <a:avLst/>
          </a:prstGeom>
        </p:spPr>
      </p:pic>
    </p:spTree>
    <p:extLst>
      <p:ext uri="{BB962C8B-B14F-4D97-AF65-F5344CB8AC3E}">
        <p14:creationId xmlns:p14="http://schemas.microsoft.com/office/powerpoint/2010/main" val="2811275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A80D1-D4B3-F48F-D24F-E8F53CE311A8}"/>
              </a:ext>
            </a:extLst>
          </p:cNvPr>
          <p:cNvSpPr>
            <a:spLocks noGrp="1"/>
          </p:cNvSpPr>
          <p:nvPr>
            <p:ph type="title"/>
          </p:nvPr>
        </p:nvSpPr>
        <p:spPr/>
        <p:txBody>
          <a:bodyPr/>
          <a:lstStyle/>
          <a:p>
            <a:r>
              <a:rPr lang="en-US" b="1" u="sng" dirty="0"/>
              <a:t>Demonstration</a:t>
            </a:r>
          </a:p>
        </p:txBody>
      </p:sp>
      <p:sp>
        <p:nvSpPr>
          <p:cNvPr id="3" name="Text Placeholder 2">
            <a:extLst>
              <a:ext uri="{FF2B5EF4-FFF2-40B4-BE49-F238E27FC236}">
                <a16:creationId xmlns:a16="http://schemas.microsoft.com/office/drawing/2014/main" id="{44FA400B-41C8-3337-DDE6-FEC4B8166CFF}"/>
              </a:ext>
            </a:extLst>
          </p:cNvPr>
          <p:cNvSpPr>
            <a:spLocks noGrp="1"/>
          </p:cNvSpPr>
          <p:nvPr>
            <p:ph type="body" idx="1"/>
          </p:nvPr>
        </p:nvSpPr>
        <p:spPr/>
        <p:txBody>
          <a:bodyPr/>
          <a:lstStyle/>
          <a:p>
            <a:endParaRPr lang="en-US" dirty="0"/>
          </a:p>
        </p:txBody>
      </p:sp>
      <p:pic>
        <p:nvPicPr>
          <p:cNvPr id="5" name="Picture 4" descr="A green circuit board with wires and a display&#10;&#10;Description automatically generated">
            <a:extLst>
              <a:ext uri="{FF2B5EF4-FFF2-40B4-BE49-F238E27FC236}">
                <a16:creationId xmlns:a16="http://schemas.microsoft.com/office/drawing/2014/main" id="{3A920095-0FC0-E1E4-1522-97C59C66E999}"/>
              </a:ext>
            </a:extLst>
          </p:cNvPr>
          <p:cNvPicPr>
            <a:picLocks noChangeAspect="1"/>
          </p:cNvPicPr>
          <p:nvPr/>
        </p:nvPicPr>
        <p:blipFill>
          <a:blip r:embed="rId2"/>
          <a:stretch>
            <a:fillRect/>
          </a:stretch>
        </p:blipFill>
        <p:spPr>
          <a:xfrm>
            <a:off x="1772988" y="1443703"/>
            <a:ext cx="2276285" cy="3035047"/>
          </a:xfrm>
          <a:prstGeom prst="rect">
            <a:avLst/>
          </a:prstGeom>
        </p:spPr>
      </p:pic>
      <p:pic>
        <p:nvPicPr>
          <p:cNvPr id="7" name="Picture 6" descr="A green circuit board with wires&#10;&#10;Description automatically generated">
            <a:extLst>
              <a:ext uri="{FF2B5EF4-FFF2-40B4-BE49-F238E27FC236}">
                <a16:creationId xmlns:a16="http://schemas.microsoft.com/office/drawing/2014/main" id="{75614F80-63EE-1046-723E-8895AB64FE4F}"/>
              </a:ext>
            </a:extLst>
          </p:cNvPr>
          <p:cNvPicPr>
            <a:picLocks noChangeAspect="1"/>
          </p:cNvPicPr>
          <p:nvPr/>
        </p:nvPicPr>
        <p:blipFill>
          <a:blip r:embed="rId3"/>
          <a:stretch>
            <a:fillRect/>
          </a:stretch>
        </p:blipFill>
        <p:spPr>
          <a:xfrm>
            <a:off x="5194363" y="1435045"/>
            <a:ext cx="2276285" cy="3035047"/>
          </a:xfrm>
          <a:prstGeom prst="rect">
            <a:avLst/>
          </a:prstGeom>
        </p:spPr>
      </p:pic>
    </p:spTree>
    <p:extLst>
      <p:ext uri="{BB962C8B-B14F-4D97-AF65-F5344CB8AC3E}">
        <p14:creationId xmlns:p14="http://schemas.microsoft.com/office/powerpoint/2010/main" val="39979301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Conclusion</a:t>
            </a:r>
            <a:endParaRPr/>
          </a:p>
        </p:txBody>
      </p:sp>
      <p:sp>
        <p:nvSpPr>
          <p:cNvPr id="196" name="Google Shape;196;p2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Font typeface="Merriweather"/>
              <a:buChar char="●"/>
            </a:pPr>
            <a:r>
              <a:rPr lang="en">
                <a:latin typeface="Merriweather"/>
                <a:ea typeface="Merriweather"/>
                <a:cs typeface="Merriweather"/>
                <a:sym typeface="Merriweather"/>
              </a:rPr>
              <a:t>In conclusion, the "Stopwatch Using Keyboard Input, Timer, and LCD Display" project achieves its objectives of creating a user-friendly time-tracking system with precise measurement and clear visual feedback.</a:t>
            </a:r>
            <a:endParaRPr>
              <a:latin typeface="Merriweather"/>
              <a:ea typeface="Merriweather"/>
              <a:cs typeface="Merriweather"/>
              <a:sym typeface="Merriweather"/>
            </a:endParaRPr>
          </a:p>
          <a:p>
            <a:pPr marL="457200" lvl="0" indent="0" algn="l" rtl="0">
              <a:spcBef>
                <a:spcPts val="1200"/>
              </a:spcBef>
              <a:spcAft>
                <a:spcPts val="0"/>
              </a:spcAft>
              <a:buNone/>
            </a:pPr>
            <a:endParaRPr>
              <a:latin typeface="Merriweather"/>
              <a:ea typeface="Merriweather"/>
              <a:cs typeface="Merriweather"/>
              <a:sym typeface="Merriweather"/>
            </a:endParaRPr>
          </a:p>
          <a:p>
            <a:pPr marL="457200" lvl="0" indent="-311150" algn="l" rtl="0">
              <a:spcBef>
                <a:spcPts val="1200"/>
              </a:spcBef>
              <a:spcAft>
                <a:spcPts val="0"/>
              </a:spcAft>
              <a:buSzPts val="1300"/>
              <a:buFont typeface="Merriweather"/>
              <a:buChar char="●"/>
            </a:pPr>
            <a:r>
              <a:rPr lang="en">
                <a:latin typeface="Merriweather"/>
                <a:ea typeface="Merriweather"/>
                <a:cs typeface="Merriweather"/>
                <a:sym typeface="Merriweather"/>
              </a:rPr>
              <a:t>Overall, the project serves as a valuable learning experience in embedded systems development, showcasing the team's skills in hardware-software integration and engineering.</a:t>
            </a:r>
            <a:endParaRPr>
              <a:latin typeface="Merriweather"/>
              <a:ea typeface="Merriweather"/>
              <a:cs typeface="Merriweather"/>
              <a:sym typeface="Merriweather"/>
            </a:endParaRPr>
          </a:p>
          <a:p>
            <a:pPr marL="0" lvl="0" indent="0" algn="l" rtl="0">
              <a:spcBef>
                <a:spcPts val="1200"/>
              </a:spcBef>
              <a:spcAft>
                <a:spcPts val="12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2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erriweather"/>
                <a:ea typeface="Merriweather"/>
                <a:cs typeface="Merriweather"/>
                <a:sym typeface="Merriweather"/>
              </a:rPr>
              <a:t>References</a:t>
            </a:r>
            <a:endParaRPr>
              <a:latin typeface="Merriweather"/>
              <a:ea typeface="Merriweather"/>
              <a:cs typeface="Merriweather"/>
              <a:sym typeface="Merriweather"/>
            </a:endParaRPr>
          </a:p>
        </p:txBody>
      </p:sp>
      <p:sp>
        <p:nvSpPr>
          <p:cNvPr id="202" name="Google Shape;202;p2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Font typeface="Merriweather"/>
              <a:buChar char="●"/>
            </a:pPr>
            <a:r>
              <a:rPr lang="en" sz="1400">
                <a:latin typeface="Merriweather"/>
                <a:ea typeface="Merriweather"/>
                <a:cs typeface="Merriweather"/>
                <a:sym typeface="Merriweather"/>
              </a:rPr>
              <a:t>Muhammad Ali Mazidi, Sarmad Naimi, Sepehr Naimi, Janice Mazidi - ARM Assembly Language_ Programming and Architecture (2013) </a:t>
            </a:r>
            <a:endParaRPr sz="1400">
              <a:latin typeface="Merriweather"/>
              <a:ea typeface="Merriweather"/>
              <a:cs typeface="Merriweather"/>
              <a:sym typeface="Merriweather"/>
            </a:endParaRPr>
          </a:p>
          <a:p>
            <a:pPr marL="457200" lvl="0" indent="0" algn="l" rtl="0">
              <a:spcBef>
                <a:spcPts val="1200"/>
              </a:spcBef>
              <a:spcAft>
                <a:spcPts val="0"/>
              </a:spcAft>
              <a:buNone/>
            </a:pPr>
            <a:endParaRPr sz="1400">
              <a:latin typeface="Merriweather"/>
              <a:ea typeface="Merriweather"/>
              <a:cs typeface="Merriweather"/>
              <a:sym typeface="Merriweather"/>
            </a:endParaRPr>
          </a:p>
          <a:p>
            <a:pPr marL="457200" lvl="0" indent="-317500" algn="l" rtl="0">
              <a:spcBef>
                <a:spcPts val="1200"/>
              </a:spcBef>
              <a:spcAft>
                <a:spcPts val="0"/>
              </a:spcAft>
              <a:buSzPts val="1400"/>
              <a:buFont typeface="Merriweather"/>
              <a:buChar char="●"/>
            </a:pPr>
            <a:r>
              <a:rPr lang="en" sz="1400">
                <a:latin typeface="Merriweather"/>
                <a:ea typeface="Merriweather"/>
                <a:cs typeface="Merriweather"/>
                <a:sym typeface="Merriweather"/>
              </a:rPr>
              <a:t>The Intel Microprocessors by Barry Brey,4th edition.</a:t>
            </a:r>
            <a:endParaRPr sz="1400">
              <a:latin typeface="Merriweather"/>
              <a:ea typeface="Merriweather"/>
              <a:cs typeface="Merriweather"/>
              <a:sym typeface="Merriweather"/>
            </a:endParaRPr>
          </a:p>
          <a:p>
            <a:pPr marL="457200" lvl="0" indent="0" algn="l" rtl="0">
              <a:spcBef>
                <a:spcPts val="1200"/>
              </a:spcBef>
              <a:spcAft>
                <a:spcPts val="0"/>
              </a:spcAft>
              <a:buNone/>
            </a:pPr>
            <a:endParaRPr sz="1400">
              <a:latin typeface="Merriweather"/>
              <a:ea typeface="Merriweather"/>
              <a:cs typeface="Merriweather"/>
              <a:sym typeface="Merriweather"/>
            </a:endParaRPr>
          </a:p>
          <a:p>
            <a:pPr marL="457200" lvl="0" indent="-317500" algn="l" rtl="0">
              <a:spcBef>
                <a:spcPts val="1200"/>
              </a:spcBef>
              <a:spcAft>
                <a:spcPts val="0"/>
              </a:spcAft>
              <a:buSzPts val="1400"/>
              <a:buFont typeface="Merriweather"/>
              <a:buChar char="●"/>
            </a:pPr>
            <a:r>
              <a:rPr lang="en" sz="1400">
                <a:latin typeface="Merriweather"/>
                <a:ea typeface="Merriweather"/>
                <a:cs typeface="Merriweather"/>
                <a:sym typeface="Merriweather"/>
              </a:rPr>
              <a:t>Embedded_Systems_Introduction_to_Arm_Cor.</a:t>
            </a:r>
            <a:endParaRPr sz="1400">
              <a:latin typeface="Merriweather"/>
              <a:ea typeface="Merriweather"/>
              <a:cs typeface="Merriweather"/>
              <a:sym typeface="Merriweathe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erriweather"/>
                <a:ea typeface="Merriweather"/>
                <a:cs typeface="Merriweather"/>
                <a:sym typeface="Merriweather"/>
              </a:rPr>
              <a:t>Introduction </a:t>
            </a:r>
            <a:endParaRPr>
              <a:latin typeface="Merriweather"/>
              <a:ea typeface="Merriweather"/>
              <a:cs typeface="Merriweather"/>
              <a:sym typeface="Merriweather"/>
            </a:endParaRPr>
          </a:p>
        </p:txBody>
      </p:sp>
      <p:sp>
        <p:nvSpPr>
          <p:cNvPr id="141" name="Google Shape;141;p14"/>
          <p:cNvSpPr txBox="1">
            <a:spLocks noGrp="1"/>
          </p:cNvSpPr>
          <p:nvPr>
            <p:ph type="body" idx="1"/>
          </p:nvPr>
        </p:nvSpPr>
        <p:spPr>
          <a:xfrm>
            <a:off x="1297500" y="1567550"/>
            <a:ext cx="4020900" cy="29112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700">
                <a:latin typeface="Merriweather"/>
                <a:ea typeface="Merriweather"/>
                <a:cs typeface="Merriweather"/>
                <a:sym typeface="Merriweather"/>
              </a:rPr>
              <a:t>The project uses LPC1768 Microcontroller from NXP  Semiconductors to create a digital stopwatch using embedded C programming and using the microcontroller inbuilt timers </a:t>
            </a:r>
            <a:endParaRPr sz="1700">
              <a:latin typeface="Merriweather"/>
              <a:ea typeface="Merriweather"/>
              <a:cs typeface="Merriweather"/>
              <a:sym typeface="Merriweather"/>
            </a:endParaRPr>
          </a:p>
        </p:txBody>
      </p:sp>
      <p:pic>
        <p:nvPicPr>
          <p:cNvPr id="142" name="Google Shape;142;p14"/>
          <p:cNvPicPr preferRelativeResize="0"/>
          <p:nvPr/>
        </p:nvPicPr>
        <p:blipFill>
          <a:blip r:embed="rId3">
            <a:alphaModFix/>
          </a:blip>
          <a:stretch>
            <a:fillRect/>
          </a:stretch>
        </p:blipFill>
        <p:spPr>
          <a:xfrm>
            <a:off x="5632751" y="1782750"/>
            <a:ext cx="3407250" cy="22896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erriweather"/>
                <a:ea typeface="Merriweather"/>
                <a:cs typeface="Merriweather"/>
                <a:sym typeface="Merriweather"/>
              </a:rPr>
              <a:t>Apparatus Used </a:t>
            </a:r>
            <a:endParaRPr>
              <a:latin typeface="Merriweather"/>
              <a:ea typeface="Merriweather"/>
              <a:cs typeface="Merriweather"/>
              <a:sym typeface="Merriweather"/>
            </a:endParaRPr>
          </a:p>
        </p:txBody>
      </p:sp>
      <p:sp>
        <p:nvSpPr>
          <p:cNvPr id="148" name="Google Shape;148;p15"/>
          <p:cNvSpPr txBox="1">
            <a:spLocks noGrp="1"/>
          </p:cNvSpPr>
          <p:nvPr>
            <p:ph type="body" idx="1"/>
          </p:nvPr>
        </p:nvSpPr>
        <p:spPr>
          <a:xfrm>
            <a:off x="1297500" y="1567550"/>
            <a:ext cx="7846500" cy="3383100"/>
          </a:xfrm>
          <a:prstGeom prst="rect">
            <a:avLst/>
          </a:prstGeom>
        </p:spPr>
        <p:txBody>
          <a:bodyPr spcFirstLastPara="1" wrap="square" lIns="91425" tIns="91425" rIns="91425" bIns="91425" anchor="t" anchorCtr="0">
            <a:noAutofit/>
          </a:bodyPr>
          <a:lstStyle/>
          <a:p>
            <a:pPr marL="457200" lvl="0" indent="-317658" algn="l" rtl="0">
              <a:lnSpc>
                <a:spcPct val="95000"/>
              </a:lnSpc>
              <a:spcBef>
                <a:spcPts val="0"/>
              </a:spcBef>
              <a:spcAft>
                <a:spcPts val="0"/>
              </a:spcAft>
              <a:buSzPts val="1403"/>
              <a:buFont typeface="Merriweather"/>
              <a:buChar char="●"/>
            </a:pPr>
            <a:r>
              <a:rPr lang="en" sz="1402">
                <a:latin typeface="Merriweather"/>
                <a:ea typeface="Merriweather"/>
                <a:cs typeface="Merriweather"/>
                <a:sym typeface="Merriweather"/>
              </a:rPr>
              <a:t>NXP  LPC1768 Development Board </a:t>
            </a:r>
            <a:endParaRPr sz="1402">
              <a:latin typeface="Merriweather"/>
              <a:ea typeface="Merriweather"/>
              <a:cs typeface="Merriweather"/>
              <a:sym typeface="Merriweather"/>
            </a:endParaRPr>
          </a:p>
          <a:p>
            <a:pPr marL="457200" lvl="0" indent="-317658" algn="l" rtl="0">
              <a:lnSpc>
                <a:spcPct val="95000"/>
              </a:lnSpc>
              <a:spcBef>
                <a:spcPts val="0"/>
              </a:spcBef>
              <a:spcAft>
                <a:spcPts val="0"/>
              </a:spcAft>
              <a:buSzPts val="1403"/>
              <a:buFont typeface="Merriweather"/>
              <a:buChar char="●"/>
            </a:pPr>
            <a:r>
              <a:rPr lang="en" sz="1402">
                <a:latin typeface="Merriweather"/>
                <a:ea typeface="Merriweather"/>
                <a:cs typeface="Merriweather"/>
                <a:sym typeface="Merriweather"/>
              </a:rPr>
              <a:t>ALS-SDA-ARMCTXM3-01</a:t>
            </a:r>
            <a:endParaRPr sz="1402">
              <a:latin typeface="Merriweather"/>
              <a:ea typeface="Merriweather"/>
              <a:cs typeface="Merriweather"/>
              <a:sym typeface="Merriweather"/>
            </a:endParaRPr>
          </a:p>
          <a:p>
            <a:pPr marL="457200" lvl="0" indent="-317658" algn="l" rtl="0">
              <a:lnSpc>
                <a:spcPct val="95000"/>
              </a:lnSpc>
              <a:spcBef>
                <a:spcPts val="0"/>
              </a:spcBef>
              <a:spcAft>
                <a:spcPts val="0"/>
              </a:spcAft>
              <a:buSzPts val="1403"/>
              <a:buFont typeface="Merriweather"/>
              <a:buChar char="●"/>
            </a:pPr>
            <a:r>
              <a:rPr lang="en" sz="1402">
                <a:latin typeface="Merriweather"/>
                <a:ea typeface="Merriweather"/>
                <a:cs typeface="Merriweather"/>
                <a:sym typeface="Merriweather"/>
              </a:rPr>
              <a:t>Power Supply(+5V)</a:t>
            </a:r>
            <a:endParaRPr sz="1402">
              <a:latin typeface="Merriweather"/>
              <a:ea typeface="Merriweather"/>
              <a:cs typeface="Merriweather"/>
              <a:sym typeface="Merriweather"/>
            </a:endParaRPr>
          </a:p>
          <a:p>
            <a:pPr marL="457200" lvl="0" indent="-317658" algn="l" rtl="0">
              <a:lnSpc>
                <a:spcPct val="95000"/>
              </a:lnSpc>
              <a:spcBef>
                <a:spcPts val="0"/>
              </a:spcBef>
              <a:spcAft>
                <a:spcPts val="0"/>
              </a:spcAft>
              <a:buSzPts val="1403"/>
              <a:buFont typeface="Merriweather"/>
              <a:buChar char="●"/>
            </a:pPr>
            <a:r>
              <a:rPr lang="en" sz="1402">
                <a:latin typeface="Merriweather"/>
                <a:ea typeface="Merriweather"/>
                <a:cs typeface="Merriweather"/>
                <a:sym typeface="Merriweather"/>
              </a:rPr>
              <a:t>Cross Cable </a:t>
            </a:r>
            <a:endParaRPr sz="1402">
              <a:latin typeface="Merriweather"/>
              <a:ea typeface="Merriweather"/>
              <a:cs typeface="Merriweather"/>
              <a:sym typeface="Merriweather"/>
            </a:endParaRPr>
          </a:p>
          <a:p>
            <a:pPr marL="457200" lvl="0" indent="-317658" algn="l" rtl="0">
              <a:lnSpc>
                <a:spcPct val="95000"/>
              </a:lnSpc>
              <a:spcBef>
                <a:spcPts val="0"/>
              </a:spcBef>
              <a:spcAft>
                <a:spcPts val="0"/>
              </a:spcAft>
              <a:buSzPts val="1403"/>
              <a:buFont typeface="Merriweather"/>
              <a:buChar char="●"/>
            </a:pPr>
            <a:r>
              <a:rPr lang="en" sz="1402">
                <a:latin typeface="Merriweather"/>
                <a:ea typeface="Merriweather"/>
                <a:cs typeface="Merriweather"/>
                <a:sym typeface="Merriweather"/>
              </a:rPr>
              <a:t>10 Core FRC Cables</a:t>
            </a:r>
            <a:endParaRPr sz="1402">
              <a:latin typeface="Merriweather"/>
              <a:ea typeface="Merriweather"/>
              <a:cs typeface="Merriweather"/>
              <a:sym typeface="Merriweather"/>
            </a:endParaRPr>
          </a:p>
          <a:p>
            <a:pPr marL="457200" lvl="0" indent="-317658" algn="l" rtl="0">
              <a:lnSpc>
                <a:spcPct val="95000"/>
              </a:lnSpc>
              <a:spcBef>
                <a:spcPts val="0"/>
              </a:spcBef>
              <a:spcAft>
                <a:spcPts val="0"/>
              </a:spcAft>
              <a:buSzPts val="1403"/>
              <a:buFont typeface="Merriweather"/>
              <a:buChar char="●"/>
            </a:pPr>
            <a:r>
              <a:rPr lang="en" sz="1402">
                <a:latin typeface="Merriweather"/>
                <a:ea typeface="Merriweather"/>
                <a:cs typeface="Merriweather"/>
                <a:sym typeface="Merriweather"/>
              </a:rPr>
              <a:t>USB to B Type</a:t>
            </a:r>
            <a:endParaRPr sz="1402">
              <a:latin typeface="Merriweather"/>
              <a:ea typeface="Merriweather"/>
              <a:cs typeface="Merriweather"/>
              <a:sym typeface="Merriweather"/>
            </a:endParaRPr>
          </a:p>
          <a:p>
            <a:pPr marL="0" lvl="0" indent="0" algn="l" rtl="0">
              <a:lnSpc>
                <a:spcPct val="95000"/>
              </a:lnSpc>
              <a:spcBef>
                <a:spcPts val="1200"/>
              </a:spcBef>
              <a:spcAft>
                <a:spcPts val="0"/>
              </a:spcAft>
              <a:buSzPts val="1018"/>
              <a:buNone/>
            </a:pPr>
            <a:r>
              <a:rPr lang="en" sz="1402">
                <a:latin typeface="Merriweather"/>
                <a:ea typeface="Merriweather"/>
                <a:cs typeface="Merriweather"/>
                <a:sym typeface="Merriweather"/>
              </a:rPr>
              <a:t>Connections </a:t>
            </a:r>
            <a:endParaRPr sz="1402">
              <a:latin typeface="Merriweather"/>
              <a:ea typeface="Merriweather"/>
              <a:cs typeface="Merriweather"/>
              <a:sym typeface="Merriweather"/>
            </a:endParaRPr>
          </a:p>
          <a:p>
            <a:pPr marL="457200" lvl="0" indent="-317658" algn="l" rtl="0">
              <a:lnSpc>
                <a:spcPct val="95000"/>
              </a:lnSpc>
              <a:spcBef>
                <a:spcPts val="1200"/>
              </a:spcBef>
              <a:spcAft>
                <a:spcPts val="0"/>
              </a:spcAft>
              <a:buSzPts val="1403"/>
              <a:buFont typeface="Merriweather"/>
              <a:buChar char="●"/>
            </a:pPr>
            <a:r>
              <a:rPr lang="en" sz="1402">
                <a:latin typeface="Merriweather"/>
                <a:ea typeface="Merriweather"/>
                <a:cs typeface="Merriweather"/>
                <a:sym typeface="Merriweather"/>
              </a:rPr>
              <a:t>CND to CNAD (P0.23-P0.28)</a:t>
            </a:r>
            <a:endParaRPr sz="1402">
              <a:latin typeface="Merriweather"/>
              <a:ea typeface="Merriweather"/>
              <a:cs typeface="Merriweather"/>
              <a:sym typeface="Merriweather"/>
            </a:endParaRPr>
          </a:p>
          <a:p>
            <a:pPr marL="457200" lvl="0" indent="-317658" algn="l" rtl="0">
              <a:lnSpc>
                <a:spcPct val="95000"/>
              </a:lnSpc>
              <a:spcBef>
                <a:spcPts val="0"/>
              </a:spcBef>
              <a:spcAft>
                <a:spcPts val="0"/>
              </a:spcAft>
              <a:buSzPts val="1403"/>
              <a:buFont typeface="Merriweather"/>
              <a:buChar char="●"/>
            </a:pPr>
            <a:r>
              <a:rPr lang="en" sz="1402">
                <a:latin typeface="Merriweather"/>
                <a:ea typeface="Merriweather"/>
                <a:cs typeface="Merriweather"/>
                <a:sym typeface="Merriweather"/>
              </a:rPr>
              <a:t>CNB to CNB3 (P2.10-P2.13) </a:t>
            </a:r>
            <a:endParaRPr sz="1402">
              <a:latin typeface="Merriweather"/>
              <a:ea typeface="Merriweather"/>
              <a:cs typeface="Merriweather"/>
              <a:sym typeface="Merriweather"/>
            </a:endParaRPr>
          </a:p>
          <a:p>
            <a:pPr marL="0" lvl="0" indent="0" algn="l" rtl="0">
              <a:lnSpc>
                <a:spcPct val="95000"/>
              </a:lnSpc>
              <a:spcBef>
                <a:spcPts val="1200"/>
              </a:spcBef>
              <a:spcAft>
                <a:spcPts val="0"/>
              </a:spcAft>
              <a:buSzPts val="1018"/>
              <a:buNone/>
            </a:pPr>
            <a:r>
              <a:rPr lang="en" sz="1402">
                <a:latin typeface="Merriweather"/>
                <a:ea typeface="Merriweather"/>
                <a:cs typeface="Merriweather"/>
                <a:sym typeface="Merriweather"/>
              </a:rPr>
              <a:t>Software </a:t>
            </a:r>
            <a:endParaRPr sz="1402">
              <a:latin typeface="Merriweather"/>
              <a:ea typeface="Merriweather"/>
              <a:cs typeface="Merriweather"/>
              <a:sym typeface="Merriweather"/>
            </a:endParaRPr>
          </a:p>
          <a:p>
            <a:pPr marL="457200" lvl="0" indent="-317658" algn="l" rtl="0">
              <a:lnSpc>
                <a:spcPct val="95000"/>
              </a:lnSpc>
              <a:spcBef>
                <a:spcPts val="1200"/>
              </a:spcBef>
              <a:spcAft>
                <a:spcPts val="0"/>
              </a:spcAft>
              <a:buSzPts val="1403"/>
              <a:buFont typeface="Merriweather"/>
              <a:buChar char="●"/>
            </a:pPr>
            <a:r>
              <a:rPr lang="en" sz="1402">
                <a:latin typeface="Merriweather"/>
                <a:ea typeface="Merriweather"/>
                <a:cs typeface="Merriweather"/>
                <a:sym typeface="Merriweather"/>
              </a:rPr>
              <a:t>Keil</a:t>
            </a:r>
            <a:endParaRPr sz="1402">
              <a:latin typeface="Merriweather"/>
              <a:ea typeface="Merriweather"/>
              <a:cs typeface="Merriweather"/>
              <a:sym typeface="Merriweather"/>
            </a:endParaRPr>
          </a:p>
          <a:p>
            <a:pPr marL="457200" lvl="0" indent="-317658" algn="l" rtl="0">
              <a:lnSpc>
                <a:spcPct val="95000"/>
              </a:lnSpc>
              <a:spcBef>
                <a:spcPts val="0"/>
              </a:spcBef>
              <a:spcAft>
                <a:spcPts val="0"/>
              </a:spcAft>
              <a:buSzPts val="1403"/>
              <a:buFont typeface="Merriweather"/>
              <a:buChar char="●"/>
            </a:pPr>
            <a:r>
              <a:rPr lang="en" sz="1402">
                <a:latin typeface="Merriweather"/>
                <a:ea typeface="Merriweather"/>
                <a:cs typeface="Merriweather"/>
                <a:sym typeface="Merriweather"/>
              </a:rPr>
              <a:t>Flash Magic</a:t>
            </a:r>
            <a:endParaRPr sz="1402">
              <a:latin typeface="Merriweather"/>
              <a:ea typeface="Merriweather"/>
              <a:cs typeface="Merriweather"/>
              <a:sym typeface="Merriweather"/>
            </a:endParaRPr>
          </a:p>
          <a:p>
            <a:pPr marL="457200" lvl="0" indent="0" algn="l" rtl="0">
              <a:lnSpc>
                <a:spcPct val="95000"/>
              </a:lnSpc>
              <a:spcBef>
                <a:spcPts val="1200"/>
              </a:spcBef>
              <a:spcAft>
                <a:spcPts val="1200"/>
              </a:spcAft>
              <a:buSzPts val="1018"/>
              <a:buNone/>
            </a:pPr>
            <a:endParaRPr sz="1202"/>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erriweather"/>
                <a:ea typeface="Merriweather"/>
                <a:cs typeface="Merriweather"/>
                <a:sym typeface="Merriweather"/>
              </a:rPr>
              <a:t>Main Function </a:t>
            </a:r>
            <a:endParaRPr>
              <a:latin typeface="Merriweather"/>
              <a:ea typeface="Merriweather"/>
              <a:cs typeface="Merriweather"/>
              <a:sym typeface="Merriweather"/>
            </a:endParaRPr>
          </a:p>
        </p:txBody>
      </p:sp>
      <p:sp>
        <p:nvSpPr>
          <p:cNvPr id="154" name="Google Shape;154;p16"/>
          <p:cNvSpPr txBox="1">
            <a:spLocks noGrp="1"/>
          </p:cNvSpPr>
          <p:nvPr>
            <p:ph type="body" idx="1"/>
          </p:nvPr>
        </p:nvSpPr>
        <p:spPr>
          <a:xfrm>
            <a:off x="1297500" y="1592375"/>
            <a:ext cx="7038900" cy="28863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Font typeface="Merriweather"/>
              <a:buChar char="●"/>
            </a:pPr>
            <a:r>
              <a:rPr lang="en" sz="1400" dirty="0" err="1">
                <a:latin typeface="Merriweather"/>
                <a:ea typeface="Merriweather"/>
                <a:cs typeface="Merriweather"/>
                <a:sym typeface="Merriweather"/>
              </a:rPr>
              <a:t>SystemInit</a:t>
            </a:r>
            <a:r>
              <a:rPr lang="en" sz="1400" dirty="0">
                <a:latin typeface="Merriweather"/>
                <a:ea typeface="Merriweather"/>
                <a:cs typeface="Merriweather"/>
                <a:sym typeface="Merriweather"/>
              </a:rPr>
              <a:t>() - Essential initialization required for Microcontrollers to operate correctly. Enables or disables clocking various peripherals on the chip. (</a:t>
            </a:r>
            <a:r>
              <a:rPr lang="en" sz="1400" dirty="0" err="1">
                <a:latin typeface="Merriweather"/>
                <a:ea typeface="Merriweather"/>
                <a:cs typeface="Merriweather"/>
                <a:sym typeface="Merriweather"/>
              </a:rPr>
              <a:t>Clockgating</a:t>
            </a:r>
            <a:r>
              <a:rPr lang="en" sz="1400" dirty="0">
                <a:latin typeface="Merriweather"/>
                <a:ea typeface="Merriweather"/>
                <a:cs typeface="Merriweather"/>
                <a:sym typeface="Merriweather"/>
              </a:rPr>
              <a:t>) </a:t>
            </a:r>
            <a:endParaRPr sz="1400" dirty="0">
              <a:latin typeface="Merriweather"/>
              <a:ea typeface="Merriweather"/>
              <a:cs typeface="Merriweather"/>
              <a:sym typeface="Merriweather"/>
            </a:endParaRPr>
          </a:p>
          <a:p>
            <a:pPr marL="457200" lvl="0" indent="0" algn="l" rtl="0">
              <a:spcBef>
                <a:spcPts val="1200"/>
              </a:spcBef>
              <a:spcAft>
                <a:spcPts val="0"/>
              </a:spcAft>
              <a:buNone/>
            </a:pPr>
            <a:endParaRPr sz="1400" dirty="0">
              <a:latin typeface="Merriweather"/>
              <a:ea typeface="Merriweather"/>
              <a:cs typeface="Merriweather"/>
              <a:sym typeface="Merriweather"/>
            </a:endParaRPr>
          </a:p>
          <a:p>
            <a:pPr marL="457200" lvl="0" indent="-317500" algn="l" rtl="0">
              <a:spcBef>
                <a:spcPts val="1200"/>
              </a:spcBef>
              <a:spcAft>
                <a:spcPts val="0"/>
              </a:spcAft>
              <a:buSzPts val="1400"/>
              <a:buFont typeface="Merriweather"/>
              <a:buChar char="●"/>
            </a:pPr>
            <a:r>
              <a:rPr lang="en" sz="1400" dirty="0" err="1">
                <a:latin typeface="Merriweather"/>
                <a:ea typeface="Merriweather"/>
                <a:cs typeface="Merriweather"/>
                <a:sym typeface="Merriweather"/>
              </a:rPr>
              <a:t>SystemCoreClockUpdate</a:t>
            </a:r>
            <a:r>
              <a:rPr lang="en" sz="1400" dirty="0">
                <a:latin typeface="Merriweather"/>
                <a:ea typeface="Merriweather"/>
                <a:cs typeface="Merriweather"/>
                <a:sym typeface="Merriweather"/>
              </a:rPr>
              <a:t>() - This function is responsible for calculating and updates </a:t>
            </a:r>
            <a:r>
              <a:rPr lang="en" sz="1400" dirty="0" err="1">
                <a:latin typeface="Merriweather"/>
                <a:ea typeface="Merriweather"/>
                <a:cs typeface="Merriweather"/>
                <a:sym typeface="Merriweather"/>
              </a:rPr>
              <a:t>SystemCoreClockUpdate</a:t>
            </a:r>
            <a:r>
              <a:rPr lang="en" sz="1400" dirty="0">
                <a:latin typeface="Merriweather"/>
                <a:ea typeface="Merriweather"/>
                <a:cs typeface="Merriweather"/>
                <a:sym typeface="Merriweather"/>
              </a:rPr>
              <a:t>. Also calls the </a:t>
            </a:r>
            <a:r>
              <a:rPr lang="en" sz="1400" dirty="0" err="1">
                <a:latin typeface="Merriweather"/>
                <a:ea typeface="Merriweather"/>
                <a:cs typeface="Merriweather"/>
                <a:sym typeface="Merriweather"/>
              </a:rPr>
              <a:t>lcd_init</a:t>
            </a:r>
            <a:r>
              <a:rPr lang="en" sz="1400" dirty="0">
                <a:latin typeface="Merriweather"/>
                <a:ea typeface="Merriweather"/>
                <a:cs typeface="Merriweather"/>
                <a:sym typeface="Merriweather"/>
              </a:rPr>
              <a:t>()  and stopwatch function to start the stopwatch functionality </a:t>
            </a:r>
            <a:endParaRPr sz="1400" dirty="0">
              <a:latin typeface="Merriweather"/>
              <a:ea typeface="Merriweather"/>
              <a:cs typeface="Merriweather"/>
              <a:sym typeface="Merriweathe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erriweather"/>
                <a:ea typeface="Merriweather"/>
                <a:cs typeface="Merriweather"/>
                <a:sym typeface="Merriweather"/>
              </a:rPr>
              <a:t>Initialization </a:t>
            </a:r>
            <a:endParaRPr>
              <a:latin typeface="Merriweather"/>
              <a:ea typeface="Merriweather"/>
              <a:cs typeface="Merriweather"/>
              <a:sym typeface="Merriweather"/>
            </a:endParaRPr>
          </a:p>
        </p:txBody>
      </p:sp>
      <p:sp>
        <p:nvSpPr>
          <p:cNvPr id="160" name="Google Shape;160;p17"/>
          <p:cNvSpPr txBox="1">
            <a:spLocks noGrp="1"/>
          </p:cNvSpPr>
          <p:nvPr>
            <p:ph type="body" idx="1"/>
          </p:nvPr>
        </p:nvSpPr>
        <p:spPr>
          <a:xfrm>
            <a:off x="1297500" y="1567550"/>
            <a:ext cx="7038900" cy="34635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Font typeface="Merriweather"/>
              <a:buChar char="●"/>
            </a:pPr>
            <a:r>
              <a:rPr lang="en">
                <a:latin typeface="Merriweather"/>
                <a:ea typeface="Merriweather"/>
                <a:cs typeface="Merriweather"/>
                <a:sym typeface="Merriweather"/>
              </a:rPr>
              <a:t>Sets up display parameters and prepares it for use within the program</a:t>
            </a:r>
            <a:endParaRPr>
              <a:latin typeface="Merriweather"/>
              <a:ea typeface="Merriweather"/>
              <a:cs typeface="Merriweather"/>
              <a:sym typeface="Merriweather"/>
            </a:endParaRPr>
          </a:p>
          <a:p>
            <a:pPr marL="457200" lvl="0" indent="0" algn="l" rtl="0">
              <a:spcBef>
                <a:spcPts val="1200"/>
              </a:spcBef>
              <a:spcAft>
                <a:spcPts val="0"/>
              </a:spcAft>
              <a:buNone/>
            </a:pPr>
            <a:endParaRPr>
              <a:latin typeface="Merriweather"/>
              <a:ea typeface="Merriweather"/>
              <a:cs typeface="Merriweather"/>
              <a:sym typeface="Merriweather"/>
            </a:endParaRPr>
          </a:p>
          <a:p>
            <a:pPr marL="457200" lvl="0" indent="-311150" algn="l" rtl="0">
              <a:spcBef>
                <a:spcPts val="1200"/>
              </a:spcBef>
              <a:spcAft>
                <a:spcPts val="0"/>
              </a:spcAft>
              <a:buSzPts val="1300"/>
              <a:buFont typeface="Merriweather"/>
              <a:buChar char="●"/>
            </a:pPr>
            <a:r>
              <a:rPr lang="en">
                <a:latin typeface="Merriweather"/>
                <a:ea typeface="Merriweather"/>
                <a:cs typeface="Merriweather"/>
                <a:sym typeface="Merriweather"/>
              </a:rPr>
              <a:t>LPC_PINCON-&gt;PINSEL1 : refers to a register that controls the pin select function for port 1</a:t>
            </a:r>
            <a:endParaRPr>
              <a:latin typeface="Merriweather"/>
              <a:ea typeface="Merriweather"/>
              <a:cs typeface="Merriweather"/>
              <a:sym typeface="Merriweather"/>
            </a:endParaRPr>
          </a:p>
          <a:p>
            <a:pPr marL="0" lvl="0" indent="0" algn="l" rtl="0">
              <a:spcBef>
                <a:spcPts val="1200"/>
              </a:spcBef>
              <a:spcAft>
                <a:spcPts val="0"/>
              </a:spcAft>
              <a:buNone/>
            </a:pPr>
            <a:endParaRPr>
              <a:latin typeface="Merriweather"/>
              <a:ea typeface="Merriweather"/>
              <a:cs typeface="Merriweather"/>
              <a:sym typeface="Merriweather"/>
            </a:endParaRPr>
          </a:p>
          <a:p>
            <a:pPr marL="457200" lvl="0" indent="-311150" algn="l" rtl="0">
              <a:spcBef>
                <a:spcPts val="1200"/>
              </a:spcBef>
              <a:spcAft>
                <a:spcPts val="0"/>
              </a:spcAft>
              <a:buSzPts val="1300"/>
              <a:buFont typeface="Merriweather"/>
              <a:buChar char="●"/>
            </a:pPr>
            <a:r>
              <a:rPr lang="en">
                <a:latin typeface="Merriweather"/>
                <a:ea typeface="Merriweather"/>
                <a:cs typeface="Merriweather"/>
                <a:sym typeface="Merriweather"/>
              </a:rPr>
              <a:t>Bitwise &amp; operation with 0xFC003FF ensures the pins from P0.23 to P0.28 are set at GPIO pins </a:t>
            </a:r>
            <a:endParaRPr>
              <a:latin typeface="Merriweather"/>
              <a:ea typeface="Merriweather"/>
              <a:cs typeface="Merriweather"/>
              <a:sym typeface="Merriweather"/>
            </a:endParaRPr>
          </a:p>
          <a:p>
            <a:pPr marL="457200" lvl="0" indent="0" algn="l" rtl="0">
              <a:spcBef>
                <a:spcPts val="1200"/>
              </a:spcBef>
              <a:spcAft>
                <a:spcPts val="0"/>
              </a:spcAft>
              <a:buNone/>
            </a:pPr>
            <a:endParaRPr>
              <a:latin typeface="Merriweather"/>
              <a:ea typeface="Merriweather"/>
              <a:cs typeface="Merriweather"/>
              <a:sym typeface="Merriweather"/>
            </a:endParaRPr>
          </a:p>
          <a:p>
            <a:pPr marL="457200" lvl="0" indent="-311150" algn="l" rtl="0">
              <a:spcBef>
                <a:spcPts val="1200"/>
              </a:spcBef>
              <a:spcAft>
                <a:spcPts val="0"/>
              </a:spcAft>
              <a:buSzPts val="1300"/>
              <a:buFont typeface="Merriweather"/>
              <a:buChar char="●"/>
            </a:pPr>
            <a:r>
              <a:rPr lang="en">
                <a:latin typeface="Merriweather"/>
                <a:ea typeface="Merriweather"/>
                <a:cs typeface="Merriweather"/>
                <a:sym typeface="Merriweather"/>
              </a:rPr>
              <a:t>LPC_GPIO0-&gt; FIODIR - refers to data direction for port 0. </a:t>
            </a:r>
            <a:endParaRPr>
              <a:latin typeface="Merriweather"/>
              <a:ea typeface="Merriweather"/>
              <a:cs typeface="Merriweather"/>
              <a:sym typeface="Merriweathe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1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erriweather"/>
                <a:ea typeface="Merriweather"/>
                <a:cs typeface="Merriweather"/>
                <a:sym typeface="Merriweather"/>
              </a:rPr>
              <a:t>Initialization </a:t>
            </a:r>
            <a:endParaRPr>
              <a:latin typeface="Merriweather"/>
              <a:ea typeface="Merriweather"/>
              <a:cs typeface="Merriweather"/>
              <a:sym typeface="Merriweather"/>
            </a:endParaRPr>
          </a:p>
        </p:txBody>
      </p:sp>
      <p:sp>
        <p:nvSpPr>
          <p:cNvPr id="166" name="Google Shape;166;p18"/>
          <p:cNvSpPr txBox="1">
            <a:spLocks noGrp="1"/>
          </p:cNvSpPr>
          <p:nvPr>
            <p:ph type="body" idx="1"/>
          </p:nvPr>
        </p:nvSpPr>
        <p:spPr>
          <a:xfrm>
            <a:off x="1297500" y="1096800"/>
            <a:ext cx="7038900" cy="3719400"/>
          </a:xfrm>
          <a:prstGeom prst="rect">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t" anchorCtr="0">
            <a:normAutofit fontScale="92500"/>
          </a:bodyPr>
          <a:lstStyle/>
          <a:p>
            <a:pPr marL="457200" lvl="0" indent="-311150" algn="l" rtl="0">
              <a:spcBef>
                <a:spcPts val="0"/>
              </a:spcBef>
              <a:spcAft>
                <a:spcPts val="0"/>
              </a:spcAft>
              <a:buSzPts val="1300"/>
              <a:buFont typeface="Merriweather"/>
              <a:buChar char="●"/>
            </a:pPr>
            <a:r>
              <a:rPr lang="en">
                <a:latin typeface="Merriweather"/>
                <a:ea typeface="Merriweather"/>
                <a:cs typeface="Merriweather"/>
                <a:sym typeface="Merriweather"/>
              </a:rPr>
              <a:t>The bitwise | operation with 0x0F &lt;&lt;23  | 1 &lt;&lt; 27 | 1 &lt;&lt; 28 ensures that the pins P0.23-P0.28 are set </a:t>
            </a:r>
            <a:endParaRPr>
              <a:latin typeface="Merriweather"/>
              <a:ea typeface="Merriweather"/>
              <a:cs typeface="Merriweather"/>
              <a:sym typeface="Merriweather"/>
            </a:endParaRPr>
          </a:p>
          <a:p>
            <a:pPr marL="457200" lvl="0" indent="0" algn="l" rtl="0">
              <a:spcBef>
                <a:spcPts val="1200"/>
              </a:spcBef>
              <a:spcAft>
                <a:spcPts val="0"/>
              </a:spcAft>
              <a:buNone/>
            </a:pPr>
            <a:endParaRPr>
              <a:latin typeface="Merriweather"/>
              <a:ea typeface="Merriweather"/>
              <a:cs typeface="Merriweather"/>
              <a:sym typeface="Merriweather"/>
            </a:endParaRPr>
          </a:p>
          <a:p>
            <a:pPr marL="457200" lvl="0" indent="-311150" algn="l" rtl="0">
              <a:spcBef>
                <a:spcPts val="1200"/>
              </a:spcBef>
              <a:spcAft>
                <a:spcPts val="0"/>
              </a:spcAft>
              <a:buSzPts val="1300"/>
              <a:buFont typeface="Merriweather"/>
              <a:buChar char="●"/>
            </a:pPr>
            <a:r>
              <a:rPr lang="en">
                <a:latin typeface="Merriweather"/>
                <a:ea typeface="Merriweather"/>
                <a:cs typeface="Merriweather"/>
                <a:sym typeface="Merriweather"/>
              </a:rPr>
              <a:t>delay(3200) functions introduces a delay of 3200 microseconds. It’s required by the LCD to power up and stabilize</a:t>
            </a:r>
            <a:endParaRPr>
              <a:latin typeface="Merriweather"/>
              <a:ea typeface="Merriweather"/>
              <a:cs typeface="Merriweather"/>
              <a:sym typeface="Merriweather"/>
            </a:endParaRPr>
          </a:p>
          <a:p>
            <a:pPr marL="457200" lvl="0" indent="0" algn="l" rtl="0">
              <a:spcBef>
                <a:spcPts val="1200"/>
              </a:spcBef>
              <a:spcAft>
                <a:spcPts val="0"/>
              </a:spcAft>
              <a:buNone/>
            </a:pPr>
            <a:endParaRPr>
              <a:latin typeface="Merriweather"/>
              <a:ea typeface="Merriweather"/>
              <a:cs typeface="Merriweather"/>
              <a:sym typeface="Merriweather"/>
            </a:endParaRPr>
          </a:p>
          <a:p>
            <a:pPr marL="457200" lvl="0" indent="-311150" algn="l" rtl="0">
              <a:spcBef>
                <a:spcPts val="1200"/>
              </a:spcBef>
              <a:spcAft>
                <a:spcPts val="0"/>
              </a:spcAft>
              <a:buSzPts val="1300"/>
              <a:buFont typeface="Merriweather"/>
              <a:buChar char="●"/>
            </a:pPr>
            <a:r>
              <a:rPr lang="en">
                <a:latin typeface="Merriweather"/>
                <a:ea typeface="Merriweather"/>
                <a:cs typeface="Merriweather"/>
                <a:sym typeface="Merriweather"/>
              </a:rPr>
              <a:t>The LCD initialization sequence begins with setting display mode and font size commands, followed by delays to ensure proper execution. Subsequent commands configure cursor movement and turn on the display with invisible cursor through the two parameter function input lcd_comdata(0x32, 0)</a:t>
            </a:r>
            <a:endParaRPr>
              <a:latin typeface="Merriweather"/>
              <a:ea typeface="Merriweather"/>
              <a:cs typeface="Merriweather"/>
              <a:sym typeface="Merriweather"/>
            </a:endParaRPr>
          </a:p>
          <a:p>
            <a:pPr marL="457200" lvl="0" indent="0" algn="l" rtl="0">
              <a:spcBef>
                <a:spcPts val="1200"/>
              </a:spcBef>
              <a:spcAft>
                <a:spcPts val="0"/>
              </a:spcAft>
              <a:buNone/>
            </a:pPr>
            <a:endParaRPr>
              <a:latin typeface="Merriweather"/>
              <a:ea typeface="Merriweather"/>
              <a:cs typeface="Merriweather"/>
              <a:sym typeface="Merriweather"/>
            </a:endParaRPr>
          </a:p>
          <a:p>
            <a:pPr marL="457200" lvl="0" indent="-311150" algn="l" rtl="0">
              <a:spcBef>
                <a:spcPts val="1200"/>
              </a:spcBef>
              <a:spcAft>
                <a:spcPts val="0"/>
              </a:spcAft>
              <a:buSzPts val="1300"/>
              <a:buFont typeface="Merriweather"/>
              <a:buChar char="●"/>
            </a:pPr>
            <a:r>
              <a:rPr lang="en">
                <a:latin typeface="Merriweather"/>
                <a:ea typeface="Merriweather"/>
                <a:cs typeface="Merriweather"/>
                <a:sym typeface="Merriweather"/>
              </a:rPr>
              <a:t>The lcd_init() function  configures the necessary pins, sends initialization commands to the LCD, and prepares it to display messages </a:t>
            </a:r>
            <a:endParaRPr>
              <a:latin typeface="Merriweather"/>
              <a:ea typeface="Merriweather"/>
              <a:cs typeface="Merriweather"/>
              <a:sym typeface="Merriweathe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Stopwatch Functionality </a:t>
            </a:r>
            <a:endParaRPr/>
          </a:p>
        </p:txBody>
      </p:sp>
      <p:sp>
        <p:nvSpPr>
          <p:cNvPr id="172" name="Google Shape;172;p19"/>
          <p:cNvSpPr txBox="1">
            <a:spLocks noGrp="1"/>
          </p:cNvSpPr>
          <p:nvPr>
            <p:ph type="body" idx="1"/>
          </p:nvPr>
        </p:nvSpPr>
        <p:spPr>
          <a:xfrm>
            <a:off x="1297500" y="1567550"/>
            <a:ext cx="7038900" cy="3261000"/>
          </a:xfrm>
          <a:prstGeom prst="rect">
            <a:avLst/>
          </a:prstGeom>
        </p:spPr>
        <p:txBody>
          <a:bodyPr spcFirstLastPara="1" wrap="square" lIns="91425" tIns="91425" rIns="91425" bIns="91425" anchor="t" anchorCtr="0">
            <a:normAutofit lnSpcReduction="10000"/>
          </a:bodyPr>
          <a:lstStyle/>
          <a:p>
            <a:pPr marL="457200" lvl="0" indent="-317500" algn="l" rtl="0">
              <a:spcBef>
                <a:spcPts val="0"/>
              </a:spcBef>
              <a:spcAft>
                <a:spcPts val="0"/>
              </a:spcAft>
              <a:buSzPts val="1400"/>
              <a:buFont typeface="Merriweather"/>
              <a:buChar char="●"/>
            </a:pPr>
            <a:r>
              <a:rPr lang="en" sz="1400">
                <a:latin typeface="Merriweather"/>
                <a:ea typeface="Merriweather"/>
                <a:cs typeface="Merriweather"/>
                <a:sym typeface="Merriweather"/>
              </a:rPr>
              <a:t>Responsible for controlling stopwatch functionality </a:t>
            </a:r>
            <a:endParaRPr sz="1400">
              <a:latin typeface="Merriweather"/>
              <a:ea typeface="Merriweather"/>
              <a:cs typeface="Merriweather"/>
              <a:sym typeface="Merriweather"/>
            </a:endParaRPr>
          </a:p>
          <a:p>
            <a:pPr marL="0" lvl="0" indent="0" algn="l" rtl="0">
              <a:spcBef>
                <a:spcPts val="1200"/>
              </a:spcBef>
              <a:spcAft>
                <a:spcPts val="0"/>
              </a:spcAft>
              <a:buNone/>
            </a:pPr>
            <a:endParaRPr sz="1400">
              <a:latin typeface="Merriweather"/>
              <a:ea typeface="Merriweather"/>
              <a:cs typeface="Merriweather"/>
              <a:sym typeface="Merriweather"/>
            </a:endParaRPr>
          </a:p>
          <a:p>
            <a:pPr marL="457200" lvl="0" indent="-317500" algn="l" rtl="0">
              <a:spcBef>
                <a:spcPts val="1200"/>
              </a:spcBef>
              <a:spcAft>
                <a:spcPts val="0"/>
              </a:spcAft>
              <a:buSzPts val="1400"/>
              <a:buFont typeface="Merriweather"/>
              <a:buChar char="●"/>
            </a:pPr>
            <a:r>
              <a:rPr lang="en" sz="1400">
                <a:latin typeface="Merriweather"/>
                <a:ea typeface="Merriweather"/>
                <a:cs typeface="Merriweather"/>
                <a:sym typeface="Merriweather"/>
              </a:rPr>
              <a:t>Within the stopwatch function, there is a loop that continuously scans for keypresses. These keypresses determine the actions to be taken, such as starting, stopping, or resetting the stopwatch.</a:t>
            </a:r>
            <a:endParaRPr sz="1400">
              <a:latin typeface="Merriweather"/>
              <a:ea typeface="Merriweather"/>
              <a:cs typeface="Merriweather"/>
              <a:sym typeface="Merriweather"/>
            </a:endParaRPr>
          </a:p>
          <a:p>
            <a:pPr marL="457200" lvl="0" indent="0" algn="l" rtl="0">
              <a:spcBef>
                <a:spcPts val="1200"/>
              </a:spcBef>
              <a:spcAft>
                <a:spcPts val="0"/>
              </a:spcAft>
              <a:buNone/>
            </a:pPr>
            <a:endParaRPr sz="1400">
              <a:latin typeface="Merriweather"/>
              <a:ea typeface="Merriweather"/>
              <a:cs typeface="Merriweather"/>
              <a:sym typeface="Merriweather"/>
            </a:endParaRPr>
          </a:p>
          <a:p>
            <a:pPr marL="457200" lvl="0" indent="-317500" algn="l" rtl="0">
              <a:spcBef>
                <a:spcPts val="1200"/>
              </a:spcBef>
              <a:spcAft>
                <a:spcPts val="0"/>
              </a:spcAft>
              <a:buSzPts val="1400"/>
              <a:buFont typeface="Merriweather"/>
              <a:buChar char="●"/>
            </a:pPr>
            <a:r>
              <a:rPr lang="en" sz="1400">
                <a:latin typeface="Merriweather"/>
                <a:ea typeface="Merriweather"/>
                <a:cs typeface="Merriweather"/>
                <a:sym typeface="Merriweather"/>
              </a:rPr>
              <a:t>Once the stopwatch is started, the elapsed time is displayed on the LCD display. This display is continuously updated to reflect the current elapsed time. The stopwatch function is responsible for timing the duration of the stopwatch. It updates the display with the elapsed time, ensuring that users can see the current stopwatch reading in real-time</a:t>
            </a:r>
            <a:endParaRPr sz="1400">
              <a:latin typeface="Merriweather"/>
              <a:ea typeface="Merriweather"/>
              <a:cs typeface="Merriweather"/>
              <a:sym typeface="Merriweathe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erriweather"/>
                <a:ea typeface="Merriweather"/>
                <a:cs typeface="Merriweather"/>
                <a:sym typeface="Merriweather"/>
              </a:rPr>
              <a:t>LCD Control Functions </a:t>
            </a:r>
            <a:endParaRPr>
              <a:latin typeface="Merriweather"/>
              <a:ea typeface="Merriweather"/>
              <a:cs typeface="Merriweather"/>
              <a:sym typeface="Merriweather"/>
            </a:endParaRPr>
          </a:p>
        </p:txBody>
      </p:sp>
      <p:sp>
        <p:nvSpPr>
          <p:cNvPr id="178" name="Google Shape;178;p2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Font typeface="Merriweather"/>
              <a:buChar char="●"/>
            </a:pPr>
            <a:r>
              <a:rPr lang="en" sz="1400">
                <a:latin typeface="Merriweather"/>
                <a:ea typeface="Merriweather"/>
                <a:cs typeface="Merriweather"/>
                <a:sym typeface="Merriweather"/>
              </a:rPr>
              <a:t>LCD_comdata() : This function is responsible for sending the data the the LCD display. </a:t>
            </a:r>
            <a:endParaRPr sz="1400">
              <a:latin typeface="Merriweather"/>
              <a:ea typeface="Merriweather"/>
              <a:cs typeface="Merriweather"/>
              <a:sym typeface="Merriweather"/>
            </a:endParaRPr>
          </a:p>
          <a:p>
            <a:pPr marL="457200" lvl="0" indent="0" algn="l" rtl="0">
              <a:spcBef>
                <a:spcPts val="1200"/>
              </a:spcBef>
              <a:spcAft>
                <a:spcPts val="0"/>
              </a:spcAft>
              <a:buNone/>
            </a:pPr>
            <a:endParaRPr sz="1400">
              <a:latin typeface="Merriweather"/>
              <a:ea typeface="Merriweather"/>
              <a:cs typeface="Merriweather"/>
              <a:sym typeface="Merriweather"/>
            </a:endParaRPr>
          </a:p>
          <a:p>
            <a:pPr marL="457200" lvl="0" indent="-317500" algn="l" rtl="0">
              <a:spcBef>
                <a:spcPts val="1200"/>
              </a:spcBef>
              <a:spcAft>
                <a:spcPts val="0"/>
              </a:spcAft>
              <a:buSzPts val="1400"/>
              <a:buFont typeface="Merriweather"/>
              <a:buChar char="●"/>
            </a:pPr>
            <a:r>
              <a:rPr lang="en" sz="1400">
                <a:latin typeface="Merriweather"/>
                <a:ea typeface="Merriweather"/>
                <a:cs typeface="Merriweather"/>
                <a:sym typeface="Merriweather"/>
              </a:rPr>
              <a:t>Consists of two parameters : temp1: contains the date to be sent and type: specifies if it is a command or data when type value is 0 it is a command and when it’s 1 it’s data </a:t>
            </a:r>
            <a:endParaRPr sz="1400">
              <a:latin typeface="Merriweather"/>
              <a:ea typeface="Merriweather"/>
              <a:cs typeface="Merriweather"/>
              <a:sym typeface="Merriweather"/>
            </a:endParaRPr>
          </a:p>
          <a:p>
            <a:pPr marL="0" lvl="0" indent="0" algn="l" rtl="0">
              <a:spcBef>
                <a:spcPts val="1200"/>
              </a:spcBef>
              <a:spcAft>
                <a:spcPts val="0"/>
              </a:spcAft>
              <a:buNone/>
            </a:pPr>
            <a:endParaRPr sz="1400">
              <a:latin typeface="Merriweather"/>
              <a:ea typeface="Merriweather"/>
              <a:cs typeface="Merriweather"/>
              <a:sym typeface="Merriweather"/>
            </a:endParaRPr>
          </a:p>
          <a:p>
            <a:pPr marL="0" lvl="0" indent="0" algn="l" rtl="0">
              <a:spcBef>
                <a:spcPts val="1200"/>
              </a:spcBef>
              <a:spcAft>
                <a:spcPts val="1200"/>
              </a:spcAft>
              <a:buNone/>
            </a:pPr>
            <a:endParaRPr sz="1400">
              <a:latin typeface="Merriweather"/>
              <a:ea typeface="Merriweather"/>
              <a:cs typeface="Merriweather"/>
              <a:sym typeface="Merriweathe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erriweather"/>
                <a:ea typeface="Merriweather"/>
                <a:cs typeface="Merriweather"/>
                <a:sym typeface="Merriweather"/>
              </a:rPr>
              <a:t>Key Scanning</a:t>
            </a:r>
            <a:endParaRPr>
              <a:latin typeface="Merriweather"/>
              <a:ea typeface="Merriweather"/>
              <a:cs typeface="Merriweather"/>
              <a:sym typeface="Merriweather"/>
            </a:endParaRPr>
          </a:p>
        </p:txBody>
      </p:sp>
      <p:sp>
        <p:nvSpPr>
          <p:cNvPr id="184" name="Google Shape;184;p2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Font typeface="Merriweather"/>
              <a:buChar char="●"/>
            </a:pPr>
            <a:r>
              <a:rPr lang="en">
                <a:latin typeface="Merriweather"/>
                <a:ea typeface="Merriweather"/>
                <a:cs typeface="Merriweather"/>
                <a:sym typeface="Merriweather"/>
              </a:rPr>
              <a:t>Plays a crucial role in scanning keypad input </a:t>
            </a:r>
            <a:endParaRPr>
              <a:latin typeface="Merriweather"/>
              <a:ea typeface="Merriweather"/>
              <a:cs typeface="Merriweather"/>
              <a:sym typeface="Merriweather"/>
            </a:endParaRPr>
          </a:p>
          <a:p>
            <a:pPr marL="457200" lvl="0" indent="0" algn="l" rtl="0">
              <a:spcBef>
                <a:spcPts val="1200"/>
              </a:spcBef>
              <a:spcAft>
                <a:spcPts val="0"/>
              </a:spcAft>
              <a:buNone/>
            </a:pPr>
            <a:endParaRPr>
              <a:latin typeface="Merriweather"/>
              <a:ea typeface="Merriweather"/>
              <a:cs typeface="Merriweather"/>
              <a:sym typeface="Merriweather"/>
            </a:endParaRPr>
          </a:p>
          <a:p>
            <a:pPr marL="457200" lvl="0" indent="-311150" algn="l" rtl="0">
              <a:spcBef>
                <a:spcPts val="1200"/>
              </a:spcBef>
              <a:spcAft>
                <a:spcPts val="0"/>
              </a:spcAft>
              <a:buSzPts val="1300"/>
              <a:buFont typeface="Merriweather"/>
              <a:buChar char="●"/>
            </a:pPr>
            <a:r>
              <a:rPr lang="en">
                <a:latin typeface="Merriweather"/>
                <a:ea typeface="Merriweather"/>
                <a:cs typeface="Merriweather"/>
                <a:sym typeface="Merriweather"/>
              </a:rPr>
              <a:t>The fourth that is the last row of the 4x4 keyboard is made enabled and through this it is decided that the user has pressed key corresponding to which column </a:t>
            </a:r>
            <a:endParaRPr>
              <a:latin typeface="Merriweather"/>
              <a:ea typeface="Merriweather"/>
              <a:cs typeface="Merriweather"/>
              <a:sym typeface="Merriweather"/>
            </a:endParaRPr>
          </a:p>
          <a:p>
            <a:pPr marL="457200" lvl="0" indent="0" algn="l" rtl="0">
              <a:spcBef>
                <a:spcPts val="1200"/>
              </a:spcBef>
              <a:spcAft>
                <a:spcPts val="0"/>
              </a:spcAft>
              <a:buNone/>
            </a:pPr>
            <a:endParaRPr>
              <a:latin typeface="Merriweather"/>
              <a:ea typeface="Merriweather"/>
              <a:cs typeface="Merriweather"/>
              <a:sym typeface="Merriweather"/>
            </a:endParaRPr>
          </a:p>
          <a:p>
            <a:pPr marL="457200" lvl="0" indent="-311150" algn="l" rtl="0">
              <a:spcBef>
                <a:spcPts val="1200"/>
              </a:spcBef>
              <a:spcAft>
                <a:spcPts val="0"/>
              </a:spcAft>
              <a:buSzPts val="1300"/>
              <a:buFont typeface="Merriweather"/>
              <a:buChar char="●"/>
            </a:pPr>
            <a:r>
              <a:rPr lang="en">
                <a:latin typeface="Merriweather"/>
                <a:ea typeface="Merriweather"/>
                <a:cs typeface="Merriweather"/>
                <a:sym typeface="Merriweather"/>
              </a:rPr>
              <a:t>If a key is indeed pressed, the function extracts the necessary bits to identify which key was pressed, storing this information in the “key” variable for further processing.</a:t>
            </a:r>
            <a:endParaRPr>
              <a:latin typeface="Merriweather"/>
              <a:ea typeface="Merriweather"/>
              <a:cs typeface="Merriweather"/>
              <a:sym typeface="Merriweathe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TotalTime>
  <Words>721</Words>
  <Application>Microsoft Macintosh PowerPoint</Application>
  <PresentationFormat>On-screen Show (16:9)</PresentationFormat>
  <Paragraphs>71</Paragraphs>
  <Slides>14</Slides>
  <Notes>12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Montserrat</vt:lpstr>
      <vt:lpstr>Lato</vt:lpstr>
      <vt:lpstr>Merriweather</vt:lpstr>
      <vt:lpstr>Arial</vt:lpstr>
      <vt:lpstr>Focus</vt:lpstr>
      <vt:lpstr>Stopwatch Using Keyboard Input, Timer &amp; LCD Display</vt:lpstr>
      <vt:lpstr>Introduction </vt:lpstr>
      <vt:lpstr>Apparatus Used </vt:lpstr>
      <vt:lpstr>Main Function </vt:lpstr>
      <vt:lpstr>Initialization </vt:lpstr>
      <vt:lpstr>Initialization </vt:lpstr>
      <vt:lpstr>Stopwatch Functionality </vt:lpstr>
      <vt:lpstr>LCD Control Functions </vt:lpstr>
      <vt:lpstr>Key Scanning</vt:lpstr>
      <vt:lpstr>Delay Function</vt:lpstr>
      <vt:lpstr>Demonstration</vt:lpstr>
      <vt:lpstr>Demonstration</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Stopwatch Using Keyboard Input, Timer &amp; LCD Display</dc:title>
  <cp:lastModifiedBy>NAMRATA RAJ - 122115065 - MITMPL</cp:lastModifiedBy>
  <cp:revision>3</cp:revision>
  <dcterms:modified xsi:type="dcterms:W3CDTF">2024-04-16T11:13:58Z</dcterms:modified>
</cp:coreProperties>
</file>